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79" r:id="rId2"/>
    <p:sldId id="288" r:id="rId3"/>
    <p:sldId id="284" r:id="rId4"/>
    <p:sldId id="285" r:id="rId5"/>
    <p:sldId id="286" r:id="rId6"/>
    <p:sldId id="287" r:id="rId7"/>
    <p:sldId id="289" r:id="rId8"/>
    <p:sldId id="283" r:id="rId9"/>
    <p:sldId id="282" r:id="rId10"/>
  </p:sldIdLst>
  <p:sldSz cx="9144000" cy="5143500" type="screen16x9"/>
  <p:notesSz cx="6934200" cy="92202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40" userDrawn="1">
          <p15:clr>
            <a:srgbClr val="A4A3A4"/>
          </p15:clr>
        </p15:guide>
        <p15:guide id="4" orient="horz" pos="7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00"/>
    <a:srgbClr val="0076CE"/>
    <a:srgbClr val="808080"/>
    <a:srgbClr val="EEEEEE"/>
    <a:srgbClr val="C8C9C7"/>
    <a:srgbClr val="B7295A"/>
    <a:srgbClr val="41B6E6"/>
    <a:srgbClr val="00447C"/>
    <a:srgbClr val="42AEA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2" autoAdjust="0"/>
  </p:normalViewPr>
  <p:slideViewPr>
    <p:cSldViewPr snapToGrid="0" showGuides="1">
      <p:cViewPr varScale="1">
        <p:scale>
          <a:sx n="104" d="100"/>
          <a:sy n="104" d="100"/>
        </p:scale>
        <p:origin x="806" y="72"/>
      </p:cViewPr>
      <p:guideLst>
        <p:guide pos="3240"/>
        <p:guide orient="horz" pos="75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>
        <p:scale>
          <a:sx n="103" d="100"/>
          <a:sy n="103" d="100"/>
        </p:scale>
        <p:origin x="2163" y="-261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" descr="                              Dell - Internal Use - Confidential&#10;"/>
          <p:cNvSpPr txBox="1"/>
          <p:nvPr/>
        </p:nvSpPr>
        <p:spPr>
          <a:xfrm>
            <a:off x="780683" y="8990041"/>
            <a:ext cx="902491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23087" fontAlgn="base">
              <a:lnSpc>
                <a:spcPct val="90000"/>
              </a:lnSpc>
              <a:spcBef>
                <a:spcPts val="101"/>
              </a:spcBef>
              <a:spcAft>
                <a:spcPts val="101"/>
              </a:spcAft>
              <a:defRPr/>
            </a:pPr>
            <a:r>
              <a:rPr lang="en-US" sz="600" dirty="0">
                <a:solidFill>
                  <a:schemeClr val="bg2"/>
                </a:solidFill>
                <a:latin typeface="Arial" panose="020B0604020202020204" pitchFamily="34" charset="0"/>
              </a:rPr>
              <a:t>© Copyright 2019 Dell Inc.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119" y="8989695"/>
            <a:ext cx="95629" cy="8379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>
                <a:solidFill>
                  <a:schemeClr val="bg2"/>
                </a:solidFill>
                <a:latin typeface="Arial" panose="020B0604020202020204" pitchFamily="34" charset="0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dirty="0" err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136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6888" y="173038"/>
            <a:ext cx="5940425" cy="3341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2280" y="3803332"/>
            <a:ext cx="6009640" cy="4494848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fl" descr="                              Dell - Internal Use - Confidential&#10;"/>
          <p:cNvSpPr txBox="1"/>
          <p:nvPr/>
        </p:nvSpPr>
        <p:spPr>
          <a:xfrm>
            <a:off x="780683" y="8990041"/>
            <a:ext cx="902491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23087" fontAlgn="base">
              <a:lnSpc>
                <a:spcPct val="90000"/>
              </a:lnSpc>
              <a:spcBef>
                <a:spcPts val="101"/>
              </a:spcBef>
              <a:spcAft>
                <a:spcPts val="101"/>
              </a:spcAft>
              <a:defRPr/>
            </a:pPr>
            <a:r>
              <a:rPr lang="en-US" sz="600" dirty="0">
                <a:solidFill>
                  <a:schemeClr val="bg2"/>
                </a:solidFill>
                <a:latin typeface="Arial" panose="020B0604020202020204" pitchFamily="34" charset="0"/>
              </a:rPr>
              <a:t>© Copyright 2019 Dell Inc.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7119" y="8989695"/>
            <a:ext cx="95629" cy="8379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>
                <a:solidFill>
                  <a:schemeClr val="bg2"/>
                </a:solidFill>
                <a:latin typeface="Arial" panose="020B0604020202020204" pitchFamily="34" charset="0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dirty="0" err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313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spcBef>
        <a:spcPts val="0"/>
      </a:spcBef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1pPr>
    <a:lvl2pPr marL="5143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•"/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2pPr>
    <a:lvl3pPr marL="8572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–"/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3pPr>
    <a:lvl4pPr marL="12001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▪"/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4pPr>
    <a:lvl5pPr marL="15430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524" y="919158"/>
            <a:ext cx="7886700" cy="609398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4400">
                <a:solidFill>
                  <a:schemeClr val="tx2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47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985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0228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85800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4975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800100" indent="-11430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9027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0" orient="horz" pos="75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85800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800100" indent="-11430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939436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8575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8572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480060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8572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93673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85750" y="971550"/>
            <a:ext cx="4057650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0617" y="971550"/>
            <a:ext cx="4077633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285750" y="1428750"/>
            <a:ext cx="4057650" cy="30861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8572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4800600" y="1428750"/>
            <a:ext cx="4057650" cy="30861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8572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598039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 logo slide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ED6EC7-6D3E-4027-A733-9B78EBA486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378" y="2254304"/>
            <a:ext cx="5093208" cy="6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877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B27D37-15E3-41A9-A957-27D402BD9F6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sp>
        <p:nvSpPr>
          <p:cNvPr id="9" name="fl" descr="                              Dell - Internal Use - Confidential&#10;">
            <a:extLst>
              <a:ext uri="{FF2B5EF4-FFF2-40B4-BE49-F238E27FC236}">
                <a16:creationId xmlns:a16="http://schemas.microsoft.com/office/drawing/2014/main" id="{C12349D9-4471-4E31-806C-77104FAE4D9B}"/>
              </a:ext>
            </a:extLst>
          </p:cNvPr>
          <p:cNvSpPr txBox="1"/>
          <p:nvPr userDrawn="1"/>
        </p:nvSpPr>
        <p:spPr>
          <a:xfrm>
            <a:off x="4200103" y="5022289"/>
            <a:ext cx="743793" cy="6925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5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2020 Dell Inc.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0380EF68-B6F5-41C0-995D-31C61E9C8EC0}"/>
              </a:ext>
            </a:extLst>
          </p:cNvPr>
          <p:cNvSpPr txBox="1"/>
          <p:nvPr userDrawn="1"/>
        </p:nvSpPr>
        <p:spPr>
          <a:xfrm>
            <a:off x="3857667" y="5023059"/>
            <a:ext cx="76944" cy="6925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5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5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71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662" r:id="rId2"/>
    <p:sldLayoutId id="2147483673" r:id="rId3"/>
    <p:sldLayoutId id="2147483672" r:id="rId4"/>
    <p:sldLayoutId id="2147483713" r:id="rId5"/>
    <p:sldLayoutId id="2147483724" r:id="rId6"/>
    <p:sldLayoutId id="2147483725" r:id="rId7"/>
    <p:sldLayoutId id="2147483727" r:id="rId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0" userDrawn="1">
          <p15:clr>
            <a:srgbClr val="F26B43"/>
          </p15:clr>
        </p15:guide>
        <p15:guide id="4" pos="55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mp"/><Relationship Id="rId3" Type="http://schemas.openxmlformats.org/officeDocument/2006/relationships/image" Target="../media/image6.jpg"/><Relationship Id="rId7" Type="http://schemas.openxmlformats.org/officeDocument/2006/relationships/image" Target="../media/image10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tm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tmp"/><Relationship Id="rId5" Type="http://schemas.openxmlformats.org/officeDocument/2006/relationships/image" Target="../media/image8.tm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0304" y="3379758"/>
            <a:ext cx="8703392" cy="1551194"/>
          </a:xfrm>
        </p:spPr>
        <p:txBody>
          <a:bodyPr anchor="t" anchorCtr="0"/>
          <a:lstStyle/>
          <a:p>
            <a:r>
              <a:rPr lang="en-US" altLang="ja-JP" sz="2800" dirty="0">
                <a:latin typeface="Calibri" panose="020F0502020204030204" pitchFamily="34" charset="0"/>
                <a:cs typeface="Calibri" panose="020F0502020204030204" pitchFamily="34" charset="0"/>
              </a:rPr>
              <a:t>Piper wave2 personal project</a:t>
            </a:r>
            <a:br>
              <a:rPr lang="en-US" altLang="ja-JP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ja-JP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ja-JP" sz="2800" dirty="0">
                <a:latin typeface="Calibri" panose="020F0502020204030204" pitchFamily="34" charset="0"/>
                <a:cs typeface="Calibri" panose="020F0502020204030204" pitchFamily="34" charset="0"/>
              </a:rPr>
              <a:t>EMC Japan K.K.</a:t>
            </a:r>
            <a:br>
              <a:rPr lang="en-US" altLang="ja-JP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ja-JP" sz="2800" dirty="0">
                <a:latin typeface="Calibri" panose="020F0502020204030204" pitchFamily="34" charset="0"/>
                <a:cs typeface="Calibri" panose="020F0502020204030204" pitchFamily="34" charset="0"/>
              </a:rPr>
              <a:t>MDC Hiroyuki.Tanaka@dell.com</a:t>
            </a:r>
          </a:p>
        </p:txBody>
      </p:sp>
    </p:spTree>
    <p:extLst>
      <p:ext uri="{BB962C8B-B14F-4D97-AF65-F5344CB8AC3E}">
        <p14:creationId xmlns:p14="http://schemas.microsoft.com/office/powerpoint/2010/main" val="272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1B2B4-443D-402E-82DA-C8BBA4E7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28600"/>
            <a:ext cx="4829506" cy="775597"/>
          </a:xfrm>
        </p:spPr>
        <p:txBody>
          <a:bodyPr/>
          <a:lstStyle/>
          <a:p>
            <a:r>
              <a:rPr kumimoji="1" lang="en-US" altLang="ja-JP" dirty="0"/>
              <a:t>Personal Project </a:t>
            </a:r>
            <a:r>
              <a:rPr kumimoji="1" lang="ja-JP" altLang="en-US" dirty="0"/>
              <a:t>コンセプト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E427FD-9B9C-4611-9FB6-6CF2F700F3BC}"/>
              </a:ext>
            </a:extLst>
          </p:cNvPr>
          <p:cNvSpPr txBox="1"/>
          <p:nvPr/>
        </p:nvSpPr>
        <p:spPr>
          <a:xfrm>
            <a:off x="1172496" y="1712120"/>
            <a:ext cx="581086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とりあえず作る。アジャイルだから。</a:t>
            </a:r>
            <a:endParaRPr kumimoji="1" lang="en-US" altLang="ja-JP" sz="2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9FEB05-2222-4D5C-87A8-C0250106109F}"/>
              </a:ext>
            </a:extLst>
          </p:cNvPr>
          <p:cNvSpPr txBox="1"/>
          <p:nvPr/>
        </p:nvSpPr>
        <p:spPr>
          <a:xfrm>
            <a:off x="1172496" y="2571750"/>
            <a:ext cx="581086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どうせなら、自社製品を組み込みたい。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FE5F7E-67D3-414E-833D-5353F1CDA3A0}"/>
              </a:ext>
            </a:extLst>
          </p:cNvPr>
          <p:cNvSpPr txBox="1"/>
          <p:nvPr/>
        </p:nvSpPr>
        <p:spPr>
          <a:xfrm>
            <a:off x="5928850" y="1848376"/>
            <a:ext cx="157070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800" dirty="0"/>
              <a:t>By Miho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0532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1B2B4-443D-402E-82DA-C8BBA4E7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28600"/>
            <a:ext cx="4000146" cy="398571"/>
          </a:xfrm>
        </p:spPr>
        <p:txBody>
          <a:bodyPr/>
          <a:lstStyle/>
          <a:p>
            <a:r>
              <a:rPr kumimoji="1" lang="en-US" altLang="ja-JP" dirty="0"/>
              <a:t>Personal Project </a:t>
            </a:r>
            <a:r>
              <a:rPr kumimoji="1" lang="ja-JP" altLang="en-US" dirty="0"/>
              <a:t>構想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7CDA66-FB87-42C6-A5F8-CFA442968EAD}"/>
              </a:ext>
            </a:extLst>
          </p:cNvPr>
          <p:cNvGrpSpPr/>
          <p:nvPr/>
        </p:nvGrpSpPr>
        <p:grpSpPr>
          <a:xfrm>
            <a:off x="4899736" y="3778325"/>
            <a:ext cx="1494043" cy="1108877"/>
            <a:chOff x="4899736" y="3778325"/>
            <a:chExt cx="1494043" cy="11088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565199-8D46-48FC-9384-6D43A26EE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4390" y="4487666"/>
              <a:ext cx="1189389" cy="39953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68B04C4-6D98-431F-9F60-232048557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9736" y="3778325"/>
              <a:ext cx="955177" cy="621538"/>
            </a:xfrm>
            <a:prstGeom prst="rect">
              <a:avLst/>
            </a:prstGeom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9A9C47-F35D-401C-99A9-2DC2CE60BC66}"/>
              </a:ext>
            </a:extLst>
          </p:cNvPr>
          <p:cNvCxnSpPr>
            <a:cxnSpLocks/>
          </p:cNvCxnSpPr>
          <p:nvPr/>
        </p:nvCxnSpPr>
        <p:spPr>
          <a:xfrm>
            <a:off x="1458690" y="3128062"/>
            <a:ext cx="740080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BE9466-476E-460C-86AB-2ED4CCE4148D}"/>
              </a:ext>
            </a:extLst>
          </p:cNvPr>
          <p:cNvCxnSpPr>
            <a:stCxn id="17" idx="0"/>
          </p:cNvCxnSpPr>
          <p:nvPr/>
        </p:nvCxnSpPr>
        <p:spPr>
          <a:xfrm flipV="1">
            <a:off x="5377325" y="3128062"/>
            <a:ext cx="1803" cy="650263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3E697C-1DFB-4450-B9AE-74E69ADC07DE}"/>
              </a:ext>
            </a:extLst>
          </p:cNvPr>
          <p:cNvCxnSpPr>
            <a:cxnSpLocks/>
          </p:cNvCxnSpPr>
          <p:nvPr/>
        </p:nvCxnSpPr>
        <p:spPr>
          <a:xfrm flipV="1">
            <a:off x="2353254" y="3128062"/>
            <a:ext cx="0" cy="347033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192552CB-E164-4608-8333-8EC90AC2D9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1685" y="1808726"/>
            <a:ext cx="1906562" cy="68363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97F58B1-DD18-4EF2-8350-D46EC2BDCB26}"/>
              </a:ext>
            </a:extLst>
          </p:cNvPr>
          <p:cNvCxnSpPr/>
          <p:nvPr/>
        </p:nvCxnSpPr>
        <p:spPr>
          <a:xfrm flipV="1">
            <a:off x="7724966" y="2477799"/>
            <a:ext cx="1803" cy="650263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BB5D6987-ACC3-4E79-A557-C472A501CA01}"/>
              </a:ext>
            </a:extLst>
          </p:cNvPr>
          <p:cNvGrpSpPr/>
          <p:nvPr/>
        </p:nvGrpSpPr>
        <p:grpSpPr>
          <a:xfrm>
            <a:off x="5115256" y="705677"/>
            <a:ext cx="1748852" cy="642716"/>
            <a:chOff x="5115256" y="705677"/>
            <a:chExt cx="1748852" cy="64271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F8D0D93-453E-4A7D-A00A-1788902C5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15256" y="705677"/>
              <a:ext cx="1211685" cy="381033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0E0C428-3700-4A23-A2C2-2238A6AA3258}"/>
                </a:ext>
              </a:extLst>
            </p:cNvPr>
            <p:cNvSpPr txBox="1"/>
            <p:nvPr/>
          </p:nvSpPr>
          <p:spPr>
            <a:xfrm>
              <a:off x="5914491" y="1163727"/>
              <a:ext cx="94961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200" dirty="0"/>
                <a:t>NoSQL DB</a:t>
              </a:r>
              <a:endParaRPr kumimoji="1" lang="ja-JP" altLang="en-US" sz="1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EBDA42-BB6E-47D6-8773-991FC49075A0}"/>
              </a:ext>
            </a:extLst>
          </p:cNvPr>
          <p:cNvGrpSpPr/>
          <p:nvPr/>
        </p:nvGrpSpPr>
        <p:grpSpPr>
          <a:xfrm>
            <a:off x="6115284" y="2590743"/>
            <a:ext cx="2546971" cy="974523"/>
            <a:chOff x="6115284" y="2590743"/>
            <a:chExt cx="2546971" cy="9745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6129A7-F53F-403C-9499-28A3CAA0F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8926" y="2590743"/>
              <a:ext cx="513329" cy="63276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EF28FB0-0600-45B0-AFFA-39D52B67F273}"/>
                </a:ext>
              </a:extLst>
            </p:cNvPr>
            <p:cNvSpPr txBox="1"/>
            <p:nvPr/>
          </p:nvSpPr>
          <p:spPr>
            <a:xfrm>
              <a:off x="6115284" y="3380600"/>
              <a:ext cx="190314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20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REST-API / Ansible </a:t>
              </a:r>
              <a:r>
                <a:rPr kumimoji="1" lang="ja-JP" altLang="en-US" sz="120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等</a:t>
              </a:r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571DAEB-5E07-476D-BFDA-551F97D1092A}"/>
              </a:ext>
            </a:extLst>
          </p:cNvPr>
          <p:cNvSpPr/>
          <p:nvPr/>
        </p:nvSpPr>
        <p:spPr>
          <a:xfrm>
            <a:off x="5683928" y="2525896"/>
            <a:ext cx="1899149" cy="1122557"/>
          </a:xfrm>
          <a:custGeom>
            <a:avLst/>
            <a:gdLst>
              <a:gd name="connsiteX0" fmla="*/ 0 w 1899149"/>
              <a:gd name="connsiteY0" fmla="*/ 1122557 h 1122557"/>
              <a:gd name="connsiteX1" fmla="*/ 237892 w 1899149"/>
              <a:gd name="connsiteY1" fmla="*/ 765718 h 1122557"/>
              <a:gd name="connsiteX2" fmla="*/ 1159727 w 1899149"/>
              <a:gd name="connsiteY2" fmla="*/ 557561 h 1122557"/>
              <a:gd name="connsiteX3" fmla="*/ 1732156 w 1899149"/>
              <a:gd name="connsiteY3" fmla="*/ 468352 h 1122557"/>
              <a:gd name="connsiteX4" fmla="*/ 1888273 w 1899149"/>
              <a:gd name="connsiteY4" fmla="*/ 237893 h 1122557"/>
              <a:gd name="connsiteX5" fmla="*/ 1873405 w 1899149"/>
              <a:gd name="connsiteY5" fmla="*/ 0 h 1122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149" h="1122557">
                <a:moveTo>
                  <a:pt x="0" y="1122557"/>
                </a:moveTo>
                <a:cubicBezTo>
                  <a:pt x="22302" y="991220"/>
                  <a:pt x="44604" y="859884"/>
                  <a:pt x="237892" y="765718"/>
                </a:cubicBezTo>
                <a:cubicBezTo>
                  <a:pt x="431180" y="671552"/>
                  <a:pt x="910683" y="607122"/>
                  <a:pt x="1159727" y="557561"/>
                </a:cubicBezTo>
                <a:cubicBezTo>
                  <a:pt x="1408771" y="508000"/>
                  <a:pt x="1610732" y="521630"/>
                  <a:pt x="1732156" y="468352"/>
                </a:cubicBezTo>
                <a:cubicBezTo>
                  <a:pt x="1853580" y="415074"/>
                  <a:pt x="1864732" y="315952"/>
                  <a:pt x="1888273" y="237893"/>
                </a:cubicBezTo>
                <a:cubicBezTo>
                  <a:pt x="1911814" y="159834"/>
                  <a:pt x="1892609" y="79917"/>
                  <a:pt x="1873405" y="0"/>
                </a:cubicBezTo>
              </a:path>
            </a:pathLst>
          </a:custGeom>
          <a:noFill/>
          <a:ln w="31750">
            <a:solidFill>
              <a:schemeClr val="accent4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0167E2-146F-4828-803B-52CE71E1EE1D}"/>
              </a:ext>
            </a:extLst>
          </p:cNvPr>
          <p:cNvGrpSpPr/>
          <p:nvPr/>
        </p:nvGrpSpPr>
        <p:grpSpPr>
          <a:xfrm>
            <a:off x="5490640" y="2548199"/>
            <a:ext cx="1867121" cy="1159727"/>
            <a:chOff x="5490640" y="2548199"/>
            <a:chExt cx="1867121" cy="1159727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B47FA5A-60E0-4826-A087-BF12885774E0}"/>
                </a:ext>
              </a:extLst>
            </p:cNvPr>
            <p:cNvSpPr/>
            <p:nvPr/>
          </p:nvSpPr>
          <p:spPr>
            <a:xfrm>
              <a:off x="5490640" y="2548199"/>
              <a:ext cx="1867121" cy="1159727"/>
            </a:xfrm>
            <a:custGeom>
              <a:avLst/>
              <a:gdLst>
                <a:gd name="connsiteX0" fmla="*/ 1858537 w 1867121"/>
                <a:gd name="connsiteY0" fmla="*/ 0 h 1159727"/>
                <a:gd name="connsiteX1" fmla="*/ 1858537 w 1867121"/>
                <a:gd name="connsiteY1" fmla="*/ 118946 h 1159727"/>
                <a:gd name="connsiteX2" fmla="*/ 1769327 w 1867121"/>
                <a:gd name="connsiteY2" fmla="*/ 327102 h 1159727"/>
                <a:gd name="connsiteX3" fmla="*/ 1271239 w 1867121"/>
                <a:gd name="connsiteY3" fmla="*/ 394010 h 1159727"/>
                <a:gd name="connsiteX4" fmla="*/ 631902 w 1867121"/>
                <a:gd name="connsiteY4" fmla="*/ 408878 h 1159727"/>
                <a:gd name="connsiteX5" fmla="*/ 133815 w 1867121"/>
                <a:gd name="connsiteY5" fmla="*/ 683941 h 1159727"/>
                <a:gd name="connsiteX6" fmla="*/ 0 w 1867121"/>
                <a:gd name="connsiteY6" fmla="*/ 1159727 h 115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121" h="1159727">
                  <a:moveTo>
                    <a:pt x="1858537" y="0"/>
                  </a:moveTo>
                  <a:cubicBezTo>
                    <a:pt x="1865971" y="32214"/>
                    <a:pt x="1873405" y="64429"/>
                    <a:pt x="1858537" y="118946"/>
                  </a:cubicBezTo>
                  <a:cubicBezTo>
                    <a:pt x="1843669" y="173463"/>
                    <a:pt x="1867210" y="281258"/>
                    <a:pt x="1769327" y="327102"/>
                  </a:cubicBezTo>
                  <a:cubicBezTo>
                    <a:pt x="1671444" y="372946"/>
                    <a:pt x="1460810" y="380381"/>
                    <a:pt x="1271239" y="394010"/>
                  </a:cubicBezTo>
                  <a:cubicBezTo>
                    <a:pt x="1081668" y="407639"/>
                    <a:pt x="821473" y="360556"/>
                    <a:pt x="631902" y="408878"/>
                  </a:cubicBezTo>
                  <a:cubicBezTo>
                    <a:pt x="442331" y="457200"/>
                    <a:pt x="239132" y="558800"/>
                    <a:pt x="133815" y="683941"/>
                  </a:cubicBezTo>
                  <a:cubicBezTo>
                    <a:pt x="28498" y="809082"/>
                    <a:pt x="14249" y="984404"/>
                    <a:pt x="0" y="1159727"/>
                  </a:cubicBezTo>
                </a:path>
              </a:pathLst>
            </a:cu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910BAF4-85E2-4E8E-A26F-1E38E8D76FB6}"/>
                </a:ext>
              </a:extLst>
            </p:cNvPr>
            <p:cNvSpPr txBox="1"/>
            <p:nvPr/>
          </p:nvSpPr>
          <p:spPr>
            <a:xfrm>
              <a:off x="5721098" y="2724795"/>
              <a:ext cx="82354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ja-JP" altLang="en-US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性能情報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3896CA-21D3-4930-8D2D-B24532F45482}"/>
              </a:ext>
            </a:extLst>
          </p:cNvPr>
          <p:cNvGrpSpPr/>
          <p:nvPr/>
        </p:nvGrpSpPr>
        <p:grpSpPr>
          <a:xfrm>
            <a:off x="5474151" y="1259172"/>
            <a:ext cx="1070495" cy="1964338"/>
            <a:chOff x="5474151" y="1259172"/>
            <a:chExt cx="1070495" cy="196433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3C1B304-7F72-43E8-8275-BDBCDFCBCAB7}"/>
                </a:ext>
              </a:extLst>
            </p:cNvPr>
            <p:cNvSpPr/>
            <p:nvPr/>
          </p:nvSpPr>
          <p:spPr>
            <a:xfrm>
              <a:off x="5474151" y="1259172"/>
              <a:ext cx="532763" cy="1964338"/>
            </a:xfrm>
            <a:custGeom>
              <a:avLst/>
              <a:gdLst>
                <a:gd name="connsiteX0" fmla="*/ 0 w 532763"/>
                <a:gd name="connsiteY0" fmla="*/ 2319454 h 2319454"/>
                <a:gd name="connsiteX1" fmla="*/ 111513 w 532763"/>
                <a:gd name="connsiteY1" fmla="*/ 1055649 h 2319454"/>
                <a:gd name="connsiteX2" fmla="*/ 520391 w 532763"/>
                <a:gd name="connsiteY2" fmla="*/ 423746 h 2319454"/>
                <a:gd name="connsiteX3" fmla="*/ 386576 w 532763"/>
                <a:gd name="connsiteY3" fmla="*/ 0 h 231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763" h="2319454">
                  <a:moveTo>
                    <a:pt x="0" y="2319454"/>
                  </a:moveTo>
                  <a:cubicBezTo>
                    <a:pt x="12390" y="1845527"/>
                    <a:pt x="24781" y="1371600"/>
                    <a:pt x="111513" y="1055649"/>
                  </a:cubicBezTo>
                  <a:cubicBezTo>
                    <a:pt x="198245" y="739698"/>
                    <a:pt x="474547" y="599687"/>
                    <a:pt x="520391" y="423746"/>
                  </a:cubicBezTo>
                  <a:cubicBezTo>
                    <a:pt x="566235" y="247805"/>
                    <a:pt x="476405" y="123902"/>
                    <a:pt x="386576" y="0"/>
                  </a:cubicBezTo>
                </a:path>
              </a:pathLst>
            </a:custGeom>
            <a:noFill/>
            <a:ln w="12700">
              <a:solidFill>
                <a:schemeClr val="bg2"/>
              </a:solidFill>
              <a:prstDash val="dash"/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4F08E9D-D030-43FF-89E5-083BE8720121}"/>
                </a:ext>
              </a:extLst>
            </p:cNvPr>
            <p:cNvSpPr txBox="1"/>
            <p:nvPr/>
          </p:nvSpPr>
          <p:spPr>
            <a:xfrm>
              <a:off x="5721098" y="1939555"/>
              <a:ext cx="82354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CF push </a:t>
              </a:r>
              <a:r>
                <a:rPr kumimoji="1" lang="ja-JP" altLang="en-US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環境構築</a:t>
              </a:r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3A6EB34-CA62-45C5-AC2F-A7D5400BE52A}"/>
              </a:ext>
            </a:extLst>
          </p:cNvPr>
          <p:cNvSpPr/>
          <p:nvPr/>
        </p:nvSpPr>
        <p:spPr>
          <a:xfrm>
            <a:off x="5159092" y="1217487"/>
            <a:ext cx="383587" cy="2416097"/>
          </a:xfrm>
          <a:custGeom>
            <a:avLst/>
            <a:gdLst>
              <a:gd name="connsiteX0" fmla="*/ 19314 w 383587"/>
              <a:gd name="connsiteY0" fmla="*/ 2416097 h 2416097"/>
              <a:gd name="connsiteX1" fmla="*/ 19314 w 383587"/>
              <a:gd name="connsiteY1" fmla="*/ 1709853 h 2416097"/>
              <a:gd name="connsiteX2" fmla="*/ 220036 w 383587"/>
              <a:gd name="connsiteY2" fmla="*/ 884663 h 2416097"/>
              <a:gd name="connsiteX3" fmla="*/ 346416 w 383587"/>
              <a:gd name="connsiteY3" fmla="*/ 468351 h 2416097"/>
              <a:gd name="connsiteX4" fmla="*/ 383587 w 383587"/>
              <a:gd name="connsiteY4" fmla="*/ 0 h 241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587" h="2416097">
                <a:moveTo>
                  <a:pt x="19314" y="2416097"/>
                </a:moveTo>
                <a:cubicBezTo>
                  <a:pt x="2587" y="2190594"/>
                  <a:pt x="-14140" y="1965092"/>
                  <a:pt x="19314" y="1709853"/>
                </a:cubicBezTo>
                <a:cubicBezTo>
                  <a:pt x="52768" y="1454614"/>
                  <a:pt x="165519" y="1091580"/>
                  <a:pt x="220036" y="884663"/>
                </a:cubicBezTo>
                <a:cubicBezTo>
                  <a:pt x="274553" y="677746"/>
                  <a:pt x="319158" y="615795"/>
                  <a:pt x="346416" y="468351"/>
                </a:cubicBezTo>
                <a:cubicBezTo>
                  <a:pt x="373675" y="320907"/>
                  <a:pt x="378631" y="160453"/>
                  <a:pt x="383587" y="0"/>
                </a:cubicBezTo>
              </a:path>
            </a:pathLst>
          </a:custGeom>
          <a:noFill/>
          <a:ln w="25400">
            <a:solidFill>
              <a:schemeClr val="accent1">
                <a:lumMod val="60000"/>
                <a:lumOff val="40000"/>
              </a:schemeClr>
            </a:solidFill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F5A57D-5208-4893-8D9F-96CE541F0A73}"/>
              </a:ext>
            </a:extLst>
          </p:cNvPr>
          <p:cNvSpPr txBox="1"/>
          <p:nvPr/>
        </p:nvSpPr>
        <p:spPr>
          <a:xfrm>
            <a:off x="4335544" y="2105704"/>
            <a:ext cx="8235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DB</a:t>
            </a:r>
            <a:r>
              <a:rPr kumimoji="1" lang="ja-JP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登録</a:t>
            </a:r>
            <a:endParaRPr kumimoji="1" lang="en-US" altLang="ja-JP" sz="1200" b="1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DB</a:t>
            </a:r>
            <a:r>
              <a:rPr kumimoji="1" lang="ja-JP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参照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B30C754-A82B-4893-8359-26ED8011B18D}"/>
              </a:ext>
            </a:extLst>
          </p:cNvPr>
          <p:cNvSpPr txBox="1"/>
          <p:nvPr/>
        </p:nvSpPr>
        <p:spPr>
          <a:xfrm>
            <a:off x="3333581" y="3187901"/>
            <a:ext cx="82354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ja-JP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アラート通知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BD29271-2244-49D7-B378-D80A44758DC2}"/>
              </a:ext>
            </a:extLst>
          </p:cNvPr>
          <p:cNvSpPr txBox="1"/>
          <p:nvPr/>
        </p:nvSpPr>
        <p:spPr>
          <a:xfrm>
            <a:off x="360974" y="888572"/>
            <a:ext cx="398455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ja-JP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GUI</a:t>
            </a:r>
            <a:r>
              <a:rPr kumimoji="1"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から</a:t>
            </a:r>
            <a:r>
              <a:rPr kumimoji="1" lang="en-US" altLang="ja-JP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BOXID/</a:t>
            </a:r>
            <a:r>
              <a:rPr kumimoji="1"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日付などの情報を選択</a:t>
            </a:r>
            <a:endParaRPr kumimoji="1" lang="en-US" altLang="ja-JP" sz="1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sz="16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PowerMax</a:t>
            </a:r>
            <a:r>
              <a:rPr kumimoji="1"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から</a:t>
            </a:r>
            <a:r>
              <a:rPr kumimoji="1" lang="en-US" altLang="ja-JP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REST-API</a:t>
            </a:r>
            <a:r>
              <a:rPr kumimoji="1"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で情報取得</a:t>
            </a:r>
            <a:endParaRPr kumimoji="1" lang="en-US" altLang="ja-JP" sz="1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PC</a:t>
            </a:r>
            <a:r>
              <a:rPr kumimoji="1"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上でプール閾値などをチェック</a:t>
            </a:r>
            <a:endParaRPr kumimoji="1" lang="en-US" altLang="ja-JP" sz="1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問題がある</a:t>
            </a:r>
            <a:r>
              <a:rPr kumimoji="1" lang="en-US" altLang="ja-JP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出そうな</a:t>
            </a:r>
            <a:r>
              <a:rPr kumimoji="1" lang="en-US" altLang="ja-JP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kumimoji="1"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ものを警告</a:t>
            </a:r>
            <a:endParaRPr kumimoji="1" lang="en-US" altLang="ja-JP" sz="1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sz="16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RaspsPi</a:t>
            </a:r>
            <a:r>
              <a:rPr kumimoji="1"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に該当データを転送・表示・</a:t>
            </a:r>
            <a:r>
              <a:rPr kumimoji="1" lang="en-US" altLang="ja-JP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LED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AD54A7-8D47-484E-BDE7-EF4CE3CC56FC}"/>
              </a:ext>
            </a:extLst>
          </p:cNvPr>
          <p:cNvGrpSpPr/>
          <p:nvPr/>
        </p:nvGrpSpPr>
        <p:grpSpPr>
          <a:xfrm>
            <a:off x="608290" y="3301578"/>
            <a:ext cx="3758135" cy="1631504"/>
            <a:chOff x="608290" y="3301578"/>
            <a:chExt cx="3758135" cy="163150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9D0C334-7488-4011-B13E-44884CFBE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0559" y="3453193"/>
              <a:ext cx="2478513" cy="147988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CDA149-35A4-41AE-A371-3DFB8FC1B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7036" y="3563999"/>
              <a:ext cx="1189389" cy="399536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707140C8-600E-4B4F-81E8-D3F65F51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290" y="3301578"/>
              <a:ext cx="477246" cy="584861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7801A66-FC6E-43C8-9BA3-8731EA25231A}"/>
              </a:ext>
            </a:extLst>
          </p:cNvPr>
          <p:cNvSpPr txBox="1"/>
          <p:nvPr/>
        </p:nvSpPr>
        <p:spPr>
          <a:xfrm>
            <a:off x="3510080" y="4232705"/>
            <a:ext cx="8235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LCD/LED</a:t>
            </a:r>
            <a:r>
              <a:rPr kumimoji="1" lang="ja-JP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表示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B9530BD-DBD4-4387-B4DB-4E376816F551}"/>
              </a:ext>
            </a:extLst>
          </p:cNvPr>
          <p:cNvSpPr/>
          <p:nvPr/>
        </p:nvSpPr>
        <p:spPr>
          <a:xfrm>
            <a:off x="2600113" y="2904206"/>
            <a:ext cx="2332966" cy="759115"/>
          </a:xfrm>
          <a:custGeom>
            <a:avLst/>
            <a:gdLst>
              <a:gd name="connsiteX0" fmla="*/ 2332966 w 2332966"/>
              <a:gd name="connsiteY0" fmla="*/ 759115 h 759115"/>
              <a:gd name="connsiteX1" fmla="*/ 2117376 w 2332966"/>
              <a:gd name="connsiteY1" fmla="*/ 119778 h 759115"/>
              <a:gd name="connsiteX2" fmla="*/ 1366527 w 2332966"/>
              <a:gd name="connsiteY2" fmla="*/ 8266 h 759115"/>
              <a:gd name="connsiteX3" fmla="*/ 377786 w 2332966"/>
              <a:gd name="connsiteY3" fmla="*/ 15700 h 759115"/>
              <a:gd name="connsiteX4" fmla="*/ 50683 w 2332966"/>
              <a:gd name="connsiteY4" fmla="*/ 75173 h 759115"/>
              <a:gd name="connsiteX5" fmla="*/ 6078 w 2332966"/>
              <a:gd name="connsiteY5" fmla="*/ 721944 h 75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2966" h="759115">
                <a:moveTo>
                  <a:pt x="2332966" y="759115"/>
                </a:moveTo>
                <a:cubicBezTo>
                  <a:pt x="2305707" y="502017"/>
                  <a:pt x="2278449" y="244919"/>
                  <a:pt x="2117376" y="119778"/>
                </a:cubicBezTo>
                <a:cubicBezTo>
                  <a:pt x="1956303" y="-5363"/>
                  <a:pt x="1656459" y="25612"/>
                  <a:pt x="1366527" y="8266"/>
                </a:cubicBezTo>
                <a:cubicBezTo>
                  <a:pt x="1076595" y="-9080"/>
                  <a:pt x="597093" y="4549"/>
                  <a:pt x="377786" y="15700"/>
                </a:cubicBezTo>
                <a:cubicBezTo>
                  <a:pt x="158479" y="26851"/>
                  <a:pt x="112634" y="-42534"/>
                  <a:pt x="50683" y="75173"/>
                </a:cubicBezTo>
                <a:cubicBezTo>
                  <a:pt x="-11268" y="192880"/>
                  <a:pt x="-2595" y="457412"/>
                  <a:pt x="6078" y="721944"/>
                </a:cubicBezTo>
              </a:path>
            </a:pathLst>
          </a:custGeom>
          <a:noFill/>
          <a:ln w="25400">
            <a:solidFill>
              <a:schemeClr val="accent2"/>
            </a:solidFill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109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9" grpId="0" animBg="1"/>
      <p:bldP spid="50" grpId="0"/>
      <p:bldP spid="52" grpId="0"/>
      <p:bldP spid="53" grpId="0"/>
      <p:bldP spid="32" grpId="0"/>
      <p:bldP spid="5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71A10957-6441-43F4-B637-F2E6E656E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456" y="1840300"/>
            <a:ext cx="465721" cy="574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D1B2B4-443D-402E-82DA-C8BBA4E7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構成図（いろんなこと挫折・・・）</a:t>
            </a:r>
            <a:endParaRPr kumimoji="1" lang="ja-JP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B76011-EA71-4B91-8740-5E631CA6E251}"/>
              </a:ext>
            </a:extLst>
          </p:cNvPr>
          <p:cNvSpPr/>
          <p:nvPr/>
        </p:nvSpPr>
        <p:spPr>
          <a:xfrm>
            <a:off x="2284607" y="3389968"/>
            <a:ext cx="765717" cy="817756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4405F-9DF9-476C-A85A-24D17FB36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243" y="3604946"/>
            <a:ext cx="316444" cy="3877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A1B65F-522E-4179-B9BF-EAA3B3E0738A}"/>
              </a:ext>
            </a:extLst>
          </p:cNvPr>
          <p:cNvSpPr/>
          <p:nvPr/>
        </p:nvSpPr>
        <p:spPr>
          <a:xfrm>
            <a:off x="260659" y="3870394"/>
            <a:ext cx="1319561" cy="505522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2"/>
                </a:solidFill>
              </a:rPr>
              <a:t>LCD</a:t>
            </a:r>
          </a:p>
          <a:p>
            <a:pPr algn="ctr"/>
            <a:r>
              <a:rPr kumimoji="1" lang="en-US" altLang="ja-JP" sz="1200" dirty="0">
                <a:solidFill>
                  <a:schemeClr val="bg2"/>
                </a:solidFill>
              </a:rPr>
              <a:t>Display</a:t>
            </a:r>
            <a:endParaRPr kumimoji="1" lang="ja-JP" altLang="en-US" sz="1200" dirty="0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BE9547-CEE8-4D0B-A084-F1235C782585}"/>
              </a:ext>
            </a:extLst>
          </p:cNvPr>
          <p:cNvSpPr/>
          <p:nvPr/>
        </p:nvSpPr>
        <p:spPr>
          <a:xfrm>
            <a:off x="814503" y="2813821"/>
            <a:ext cx="765717" cy="576147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2"/>
                </a:solidFill>
              </a:rPr>
              <a:t>RGB</a:t>
            </a:r>
            <a:br>
              <a:rPr kumimoji="1" lang="en-US" altLang="ja-JP" sz="1200" dirty="0">
                <a:solidFill>
                  <a:schemeClr val="bg2"/>
                </a:solidFill>
              </a:rPr>
            </a:br>
            <a:r>
              <a:rPr kumimoji="1" lang="en-US" altLang="ja-JP" sz="1200" dirty="0">
                <a:solidFill>
                  <a:schemeClr val="bg2"/>
                </a:solidFill>
              </a:rPr>
              <a:t>LED</a:t>
            </a:r>
            <a:endParaRPr kumimoji="1" lang="ja-JP" altLang="en-US" sz="1200" dirty="0">
              <a:solidFill>
                <a:schemeClr val="bg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477198-EF48-4A68-BC64-1D4A62BC6CAF}"/>
              </a:ext>
            </a:extLst>
          </p:cNvPr>
          <p:cNvSpPr/>
          <p:nvPr/>
        </p:nvSpPr>
        <p:spPr>
          <a:xfrm>
            <a:off x="4226312" y="3389968"/>
            <a:ext cx="1289824" cy="817756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2"/>
                </a:solidFill>
              </a:rPr>
              <a:t>Windows PC</a:t>
            </a:r>
            <a:endParaRPr kumimoji="1" lang="ja-JP" altLang="en-US" sz="1200" dirty="0">
              <a:solidFill>
                <a:schemeClr val="bg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222FBD-62F8-4F5D-9F8B-3279C16C620F}"/>
              </a:ext>
            </a:extLst>
          </p:cNvPr>
          <p:cNvSpPr/>
          <p:nvPr/>
        </p:nvSpPr>
        <p:spPr>
          <a:xfrm>
            <a:off x="5984488" y="3547943"/>
            <a:ext cx="996175" cy="50180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00B050"/>
                </a:solidFill>
              </a:rPr>
              <a:t>Python</a:t>
            </a:r>
          </a:p>
          <a:p>
            <a:pPr algn="ctr"/>
            <a:r>
              <a:rPr kumimoji="1" lang="en-US" altLang="ja-JP" sz="1200" dirty="0">
                <a:solidFill>
                  <a:srgbClr val="00B050"/>
                </a:solidFill>
              </a:rPr>
              <a:t>(MS-DOS) 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8F7E01-AB7D-4D6E-A58A-3FA996969B8C}"/>
              </a:ext>
            </a:extLst>
          </p:cNvPr>
          <p:cNvSpPr/>
          <p:nvPr/>
        </p:nvSpPr>
        <p:spPr>
          <a:xfrm>
            <a:off x="5984488" y="4368484"/>
            <a:ext cx="996175" cy="50180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00B050"/>
                </a:solidFill>
              </a:rPr>
              <a:t>MS-DOS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2034A3-86E7-4A72-899E-0AB966FC0F79}"/>
              </a:ext>
            </a:extLst>
          </p:cNvPr>
          <p:cNvSpPr/>
          <p:nvPr/>
        </p:nvSpPr>
        <p:spPr>
          <a:xfrm>
            <a:off x="4373136" y="4413095"/>
            <a:ext cx="996175" cy="50180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00B050"/>
                </a:solidFill>
              </a:rPr>
              <a:t>Ubuntu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75C5FE-BE6A-45EA-BC69-99A316014C98}"/>
              </a:ext>
            </a:extLst>
          </p:cNvPr>
          <p:cNvSpPr/>
          <p:nvPr/>
        </p:nvSpPr>
        <p:spPr>
          <a:xfrm>
            <a:off x="7088456" y="4482491"/>
            <a:ext cx="765717" cy="387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2"/>
                </a:solidFill>
              </a:rPr>
              <a:t>SYMCLI</a:t>
            </a:r>
            <a:endParaRPr kumimoji="1" lang="ja-JP" altLang="en-US" sz="1200" dirty="0">
              <a:solidFill>
                <a:schemeClr val="bg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3C4E45-240B-46F2-A036-87AF324D17D0}"/>
              </a:ext>
            </a:extLst>
          </p:cNvPr>
          <p:cNvSpPr/>
          <p:nvPr/>
        </p:nvSpPr>
        <p:spPr>
          <a:xfrm>
            <a:off x="3533077" y="4482491"/>
            <a:ext cx="765717" cy="387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2"/>
                </a:solidFill>
              </a:rPr>
              <a:t>SYMCLI</a:t>
            </a:r>
            <a:endParaRPr kumimoji="1" lang="ja-JP" altLang="en-US" sz="1200" dirty="0">
              <a:solidFill>
                <a:schemeClr val="bg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B863DA-462D-4724-88C1-B9DF0E12E999}"/>
              </a:ext>
            </a:extLst>
          </p:cNvPr>
          <p:cNvSpPr/>
          <p:nvPr/>
        </p:nvSpPr>
        <p:spPr>
          <a:xfrm>
            <a:off x="5231776" y="2850701"/>
            <a:ext cx="1087246" cy="387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2"/>
                </a:solidFill>
              </a:rPr>
              <a:t>HTML/CSS</a:t>
            </a:r>
            <a:endParaRPr kumimoji="1" lang="ja-JP" altLang="en-US" sz="1200" dirty="0">
              <a:solidFill>
                <a:schemeClr val="bg2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26A82BA-8007-456B-9703-7E38F3FFAB99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1580220" y="3101895"/>
            <a:ext cx="704387" cy="696951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97C2627-C679-41C1-97F9-F4A93A6F6030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 flipV="1">
            <a:off x="1580220" y="3798846"/>
            <a:ext cx="704387" cy="3243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087654-949F-43FC-85F8-1C84EF824279}"/>
              </a:ext>
            </a:extLst>
          </p:cNvPr>
          <p:cNvCxnSpPr/>
          <p:nvPr/>
        </p:nvCxnSpPr>
        <p:spPr>
          <a:xfrm>
            <a:off x="721112" y="2222810"/>
            <a:ext cx="6705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CCF8E9-C4B0-474C-9ABB-DEAAF712742A}"/>
              </a:ext>
            </a:extLst>
          </p:cNvPr>
          <p:cNvCxnSpPr>
            <a:cxnSpLocks/>
          </p:cNvCxnSpPr>
          <p:nvPr/>
        </p:nvCxnSpPr>
        <p:spPr>
          <a:xfrm flipV="1">
            <a:off x="2691162" y="2222810"/>
            <a:ext cx="0" cy="1167158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D5E1D2D-FD44-4FCA-8843-8AEB8D3E177D}"/>
              </a:ext>
            </a:extLst>
          </p:cNvPr>
          <p:cNvCxnSpPr>
            <a:cxnSpLocks/>
          </p:cNvCxnSpPr>
          <p:nvPr/>
        </p:nvCxnSpPr>
        <p:spPr>
          <a:xfrm flipV="1">
            <a:off x="4850782" y="2215082"/>
            <a:ext cx="0" cy="1167158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05D0AA5-FE5C-4667-BA32-9931091D52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5175" y="997262"/>
            <a:ext cx="1906562" cy="68363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334A6C-43A8-489A-B711-E18B61460067}"/>
              </a:ext>
            </a:extLst>
          </p:cNvPr>
          <p:cNvCxnSpPr>
            <a:cxnSpLocks/>
          </p:cNvCxnSpPr>
          <p:nvPr/>
        </p:nvCxnSpPr>
        <p:spPr>
          <a:xfrm flipV="1">
            <a:off x="7081022" y="1657814"/>
            <a:ext cx="0" cy="564996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39DB8D9-0BA3-40C0-853D-9C664F31A0FA}"/>
              </a:ext>
            </a:extLst>
          </p:cNvPr>
          <p:cNvSpPr/>
          <p:nvPr/>
        </p:nvSpPr>
        <p:spPr>
          <a:xfrm>
            <a:off x="7426712" y="1757953"/>
            <a:ext cx="1087246" cy="387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性能情報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E156E64-0718-44CC-A116-A515E75289BB}"/>
              </a:ext>
            </a:extLst>
          </p:cNvPr>
          <p:cNvSpPr/>
          <p:nvPr/>
        </p:nvSpPr>
        <p:spPr>
          <a:xfrm>
            <a:off x="7862075" y="2352930"/>
            <a:ext cx="996175" cy="50180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>
                <a:solidFill>
                  <a:srgbClr val="00B050"/>
                </a:solidFill>
              </a:rPr>
              <a:t>vApp</a:t>
            </a:r>
            <a:r>
              <a:rPr kumimoji="1" lang="en-US" altLang="ja-JP" sz="1200" dirty="0">
                <a:solidFill>
                  <a:srgbClr val="00B050"/>
                </a:solidFill>
              </a:rPr>
              <a:t> Manager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0BAE324-7026-4C71-98E4-B121A6DC323F}"/>
              </a:ext>
            </a:extLst>
          </p:cNvPr>
          <p:cNvSpPr/>
          <p:nvPr/>
        </p:nvSpPr>
        <p:spPr>
          <a:xfrm>
            <a:off x="7862075" y="2994442"/>
            <a:ext cx="1030099" cy="387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STP</a:t>
            </a:r>
            <a:r>
              <a:rPr kumimoji="1" lang="ja-JP" altLang="en-US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2E4F196-7BFD-4784-B531-8EB50FA35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7293" y="883602"/>
            <a:ext cx="1438616" cy="4523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5A7A736-8980-45DB-97A2-008EE7382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361" y="883602"/>
            <a:ext cx="2248095" cy="51058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0C77C6-7693-4690-9ADF-56561C9A1A84}"/>
              </a:ext>
            </a:extLst>
          </p:cNvPr>
          <p:cNvGrpSpPr/>
          <p:nvPr/>
        </p:nvGrpSpPr>
        <p:grpSpPr>
          <a:xfrm>
            <a:off x="300394" y="2253853"/>
            <a:ext cx="1766996" cy="717798"/>
            <a:chOff x="300394" y="2253853"/>
            <a:chExt cx="1766996" cy="717798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A02768FA-7817-46F3-8C8A-E32B5343F8A2}"/>
                </a:ext>
              </a:extLst>
            </p:cNvPr>
            <p:cNvSpPr/>
            <p:nvPr/>
          </p:nvSpPr>
          <p:spPr>
            <a:xfrm>
              <a:off x="385419" y="2414382"/>
              <a:ext cx="1681971" cy="55726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 dirty="0">
                  <a:solidFill>
                    <a:schemeClr val="bg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思ってた色じゃない</a:t>
              </a:r>
              <a:br>
                <a:rPr kumimoji="1" lang="en-US" altLang="ja-JP" sz="1200" dirty="0">
                  <a:solidFill>
                    <a:schemeClr val="bg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</a:br>
              <a:r>
                <a:rPr kumimoji="1" lang="en-US" altLang="ja-JP" sz="1200" dirty="0">
                  <a:solidFill>
                    <a:schemeClr val="bg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(</a:t>
              </a:r>
              <a:r>
                <a:rPr kumimoji="1" lang="ja-JP" altLang="en-US" sz="1200" dirty="0">
                  <a:solidFill>
                    <a:schemeClr val="bg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うまく制御できない</a:t>
              </a:r>
              <a:r>
                <a:rPr kumimoji="1" lang="en-US" altLang="ja-JP" sz="1200" dirty="0">
                  <a:solidFill>
                    <a:schemeClr val="bg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)</a:t>
              </a:r>
              <a:endParaRPr kumimoji="1" lang="ja-JP" altLang="en-US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7240F76D-A542-4C87-8BDB-AEB03FAE7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0394" y="2253853"/>
              <a:ext cx="321058" cy="32105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E80208-997F-4B61-9860-F2D989371D8E}"/>
              </a:ext>
            </a:extLst>
          </p:cNvPr>
          <p:cNvGrpSpPr/>
          <p:nvPr/>
        </p:nvGrpSpPr>
        <p:grpSpPr>
          <a:xfrm>
            <a:off x="1580220" y="1343726"/>
            <a:ext cx="2070649" cy="524988"/>
            <a:chOff x="1580220" y="1343726"/>
            <a:chExt cx="2070649" cy="524988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455C8B8D-4F2B-40AF-9E82-A47CD32492C5}"/>
                </a:ext>
              </a:extLst>
            </p:cNvPr>
            <p:cNvSpPr/>
            <p:nvPr/>
          </p:nvSpPr>
          <p:spPr>
            <a:xfrm>
              <a:off x="1580220" y="1343726"/>
              <a:ext cx="2023520" cy="32522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 dirty="0">
                  <a:solidFill>
                    <a:schemeClr val="bg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これって</a:t>
              </a:r>
              <a:r>
                <a:rPr kumimoji="1" lang="en-US" altLang="ja-JP" sz="1200" dirty="0">
                  <a:solidFill>
                    <a:schemeClr val="bg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Upgrade</a:t>
              </a:r>
              <a:r>
                <a:rPr kumimoji="1" lang="ja-JP" altLang="en-US" sz="1200" dirty="0">
                  <a:solidFill>
                    <a:schemeClr val="bg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必要？？</a:t>
              </a: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65FD71D-8DCF-49E1-A3EA-C387B33F6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9811" y="1547656"/>
              <a:ext cx="321058" cy="321058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A7B597-6521-430B-830E-9996F7D63DC4}"/>
              </a:ext>
            </a:extLst>
          </p:cNvPr>
          <p:cNvGrpSpPr/>
          <p:nvPr/>
        </p:nvGrpSpPr>
        <p:grpSpPr>
          <a:xfrm>
            <a:off x="1984701" y="4295544"/>
            <a:ext cx="1681971" cy="744216"/>
            <a:chOff x="1984701" y="4295544"/>
            <a:chExt cx="1681971" cy="744216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4D1FC3B1-032E-469C-A143-80EC14729907}"/>
                </a:ext>
              </a:extLst>
            </p:cNvPr>
            <p:cNvSpPr/>
            <p:nvPr/>
          </p:nvSpPr>
          <p:spPr>
            <a:xfrm>
              <a:off x="1984701" y="4482491"/>
              <a:ext cx="1681971" cy="55726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bg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Ubuntu</a:t>
              </a:r>
              <a:r>
                <a:rPr kumimoji="1" lang="ja-JP" altLang="en-US" sz="1200" dirty="0">
                  <a:solidFill>
                    <a:schemeClr val="bg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で</a:t>
              </a:r>
              <a:br>
                <a:rPr kumimoji="1" lang="en-US" altLang="ja-JP" sz="1200" dirty="0">
                  <a:solidFill>
                    <a:schemeClr val="bg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</a:br>
              <a:r>
                <a:rPr kumimoji="1" lang="en-US" altLang="ja-JP" sz="1200" dirty="0">
                  <a:solidFill>
                    <a:schemeClr val="bg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SYMCLI</a:t>
              </a:r>
              <a:r>
                <a:rPr kumimoji="1" lang="ja-JP" altLang="en-US" sz="1200" dirty="0">
                  <a:solidFill>
                    <a:schemeClr val="bg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動かん？？</a:t>
              </a:r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8502206F-364B-49C3-9C91-527D52D63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24459" y="4295544"/>
              <a:ext cx="321058" cy="32105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B41CB5-78EF-4154-AA60-5BC2CCBD0B94}"/>
              </a:ext>
            </a:extLst>
          </p:cNvPr>
          <p:cNvGrpSpPr/>
          <p:nvPr/>
        </p:nvGrpSpPr>
        <p:grpSpPr>
          <a:xfrm>
            <a:off x="6109000" y="2730377"/>
            <a:ext cx="1332622" cy="645400"/>
            <a:chOff x="6109000" y="2730377"/>
            <a:chExt cx="1332622" cy="645400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7B33D8FF-07F1-481A-BBC4-866F513DC1A9}"/>
                </a:ext>
              </a:extLst>
            </p:cNvPr>
            <p:cNvSpPr/>
            <p:nvPr/>
          </p:nvSpPr>
          <p:spPr>
            <a:xfrm>
              <a:off x="6109000" y="2933757"/>
              <a:ext cx="1289825" cy="4420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bg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CSS</a:t>
              </a:r>
              <a:r>
                <a:rPr kumimoji="1" lang="ja-JP" altLang="en-US" sz="1200" dirty="0">
                  <a:solidFill>
                    <a:schemeClr val="bg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間に合わん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7115852-E701-42E3-8198-F3A10347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20564" y="2730377"/>
              <a:ext cx="321058" cy="32105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48BF61-44DD-4A13-AF09-93A3067262BE}"/>
              </a:ext>
            </a:extLst>
          </p:cNvPr>
          <p:cNvGrpSpPr/>
          <p:nvPr/>
        </p:nvGrpSpPr>
        <p:grpSpPr>
          <a:xfrm>
            <a:off x="6826401" y="3782235"/>
            <a:ext cx="1464992" cy="542068"/>
            <a:chOff x="6826401" y="3782235"/>
            <a:chExt cx="1464992" cy="542068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C226C636-FD16-4C23-ACAF-CA7F71AF69C7}"/>
                </a:ext>
              </a:extLst>
            </p:cNvPr>
            <p:cNvSpPr/>
            <p:nvPr/>
          </p:nvSpPr>
          <p:spPr>
            <a:xfrm>
              <a:off x="6826401" y="3882283"/>
              <a:ext cx="1289825" cy="4420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bg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Python</a:t>
              </a:r>
              <a:r>
                <a:rPr kumimoji="1" lang="ja-JP" altLang="en-US" sz="1200" dirty="0">
                  <a:solidFill>
                    <a:schemeClr val="bg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から</a:t>
              </a:r>
              <a:br>
                <a:rPr kumimoji="1" lang="en-US" altLang="ja-JP" sz="1200" dirty="0">
                  <a:solidFill>
                    <a:schemeClr val="bg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</a:br>
              <a:r>
                <a:rPr kumimoji="1" lang="en-US" altLang="ja-JP" sz="1200" dirty="0">
                  <a:solidFill>
                    <a:schemeClr val="bg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DOS</a:t>
              </a:r>
              <a:r>
                <a:rPr kumimoji="1" lang="ja-JP" altLang="en-US" sz="1200" dirty="0">
                  <a:solidFill>
                    <a:schemeClr val="bg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を</a:t>
              </a:r>
              <a:r>
                <a:rPr kumimoji="1" lang="en-US" altLang="ja-JP" sz="1200" dirty="0">
                  <a:solidFill>
                    <a:schemeClr val="bg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Call</a:t>
              </a:r>
              <a:endParaRPr kumimoji="1" lang="ja-JP" altLang="en-US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4432DB69-5414-42BE-B528-EF648AE83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70335" y="3782235"/>
              <a:ext cx="321058" cy="32105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C3F20C3-7ED9-40A2-8AB0-D9AC2CF795AE}"/>
              </a:ext>
            </a:extLst>
          </p:cNvPr>
          <p:cNvGrpSpPr/>
          <p:nvPr/>
        </p:nvGrpSpPr>
        <p:grpSpPr>
          <a:xfrm>
            <a:off x="7398825" y="473332"/>
            <a:ext cx="1387679" cy="698416"/>
            <a:chOff x="7398825" y="473332"/>
            <a:chExt cx="1387679" cy="698416"/>
          </a:xfrm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5D402066-25FD-4529-85BE-12AD1322079E}"/>
                </a:ext>
              </a:extLst>
            </p:cNvPr>
            <p:cNvSpPr/>
            <p:nvPr/>
          </p:nvSpPr>
          <p:spPr>
            <a:xfrm>
              <a:off x="7496679" y="729728"/>
              <a:ext cx="1289825" cy="4420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 dirty="0">
                  <a:solidFill>
                    <a:schemeClr val="bg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性能データうまく取りこめない</a:t>
              </a:r>
              <a:r>
                <a:rPr kumimoji="1" lang="ja-JP" altLang="en-US" sz="1200" dirty="0" err="1">
                  <a:solidFill>
                    <a:schemeClr val="bg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。。</a:t>
              </a:r>
              <a:endParaRPr kumimoji="1" lang="ja-JP" altLang="en-US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BE2F93A-48EA-46F4-9B7C-643CED896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8825" y="473332"/>
              <a:ext cx="321058" cy="321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19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B20C042-E57C-4C3D-BAE2-39C628B8A937}"/>
              </a:ext>
            </a:extLst>
          </p:cNvPr>
          <p:cNvCxnSpPr>
            <a:cxnSpLocks/>
          </p:cNvCxnSpPr>
          <p:nvPr/>
        </p:nvCxnSpPr>
        <p:spPr>
          <a:xfrm>
            <a:off x="7658957" y="1858741"/>
            <a:ext cx="0" cy="22955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4D1B2B4-443D-402E-82DA-C8BBA4E7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28600"/>
            <a:ext cx="3620774" cy="775597"/>
          </a:xfrm>
        </p:spPr>
        <p:txBody>
          <a:bodyPr/>
          <a:lstStyle/>
          <a:p>
            <a:r>
              <a:rPr lang="ja-JP" altLang="en-US" dirty="0"/>
              <a:t>で、動かせた構成図</a:t>
            </a:r>
            <a:endParaRPr kumimoji="1" lang="ja-JP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B76011-EA71-4B91-8740-5E631CA6E251}"/>
              </a:ext>
            </a:extLst>
          </p:cNvPr>
          <p:cNvSpPr/>
          <p:nvPr/>
        </p:nvSpPr>
        <p:spPr>
          <a:xfrm>
            <a:off x="2201546" y="3640870"/>
            <a:ext cx="765717" cy="817756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4405F-9DF9-476C-A85A-24D17FB3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82" y="3855848"/>
            <a:ext cx="316444" cy="3877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A1B65F-522E-4179-B9BF-EAA3B3E0738A}"/>
              </a:ext>
            </a:extLst>
          </p:cNvPr>
          <p:cNvSpPr/>
          <p:nvPr/>
        </p:nvSpPr>
        <p:spPr>
          <a:xfrm>
            <a:off x="212665" y="3798845"/>
            <a:ext cx="1319561" cy="505522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2"/>
                </a:solidFill>
              </a:rPr>
              <a:t>LCD</a:t>
            </a:r>
          </a:p>
          <a:p>
            <a:pPr algn="ctr"/>
            <a:r>
              <a:rPr kumimoji="1" lang="en-US" altLang="ja-JP" sz="1200" dirty="0">
                <a:solidFill>
                  <a:schemeClr val="bg2"/>
                </a:solidFill>
              </a:rPr>
              <a:t>Display</a:t>
            </a:r>
            <a:endParaRPr kumimoji="1" lang="ja-JP" altLang="en-US" sz="1200" dirty="0">
              <a:solidFill>
                <a:schemeClr val="bg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477198-EF48-4A68-BC64-1D4A62BC6CAF}"/>
              </a:ext>
            </a:extLst>
          </p:cNvPr>
          <p:cNvSpPr/>
          <p:nvPr/>
        </p:nvSpPr>
        <p:spPr>
          <a:xfrm>
            <a:off x="4143251" y="3640870"/>
            <a:ext cx="1289824" cy="817756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2"/>
                </a:solidFill>
              </a:rPr>
              <a:t>Windows PC</a:t>
            </a:r>
            <a:endParaRPr kumimoji="1" lang="ja-JP" altLang="en-US" sz="1200" dirty="0">
              <a:solidFill>
                <a:schemeClr val="bg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222FBD-62F8-4F5D-9F8B-3279C16C620F}"/>
              </a:ext>
            </a:extLst>
          </p:cNvPr>
          <p:cNvSpPr/>
          <p:nvPr/>
        </p:nvSpPr>
        <p:spPr>
          <a:xfrm>
            <a:off x="3748677" y="4521326"/>
            <a:ext cx="996175" cy="387798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00B050"/>
                </a:solidFill>
              </a:rPr>
              <a:t>Python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8F7E01-AB7D-4D6E-A58A-3FA996969B8C}"/>
              </a:ext>
            </a:extLst>
          </p:cNvPr>
          <p:cNvSpPr/>
          <p:nvPr/>
        </p:nvSpPr>
        <p:spPr>
          <a:xfrm>
            <a:off x="4852630" y="4518030"/>
            <a:ext cx="996175" cy="387798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00B050"/>
                </a:solidFill>
              </a:rPr>
              <a:t>MS-DOS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75C5FE-BE6A-45EA-BC69-99A316014C98}"/>
              </a:ext>
            </a:extLst>
          </p:cNvPr>
          <p:cNvSpPr/>
          <p:nvPr/>
        </p:nvSpPr>
        <p:spPr>
          <a:xfrm>
            <a:off x="5973368" y="4527102"/>
            <a:ext cx="765717" cy="387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2"/>
                </a:solidFill>
              </a:rPr>
              <a:t>SYMCLI</a:t>
            </a:r>
            <a:endParaRPr kumimoji="1" lang="ja-JP" altLang="en-US" sz="1200" dirty="0">
              <a:solidFill>
                <a:schemeClr val="bg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087654-949F-43FC-85F8-1C84EF824279}"/>
              </a:ext>
            </a:extLst>
          </p:cNvPr>
          <p:cNvCxnSpPr/>
          <p:nvPr/>
        </p:nvCxnSpPr>
        <p:spPr>
          <a:xfrm>
            <a:off x="736022" y="2549168"/>
            <a:ext cx="6705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CCF8E9-C4B0-474C-9ABB-DEAAF712742A}"/>
              </a:ext>
            </a:extLst>
          </p:cNvPr>
          <p:cNvCxnSpPr>
            <a:cxnSpLocks/>
          </p:cNvCxnSpPr>
          <p:nvPr/>
        </p:nvCxnSpPr>
        <p:spPr>
          <a:xfrm flipV="1">
            <a:off x="2572216" y="2549168"/>
            <a:ext cx="0" cy="1091702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D5E1D2D-FD44-4FCA-8843-8AEB8D3E177D}"/>
              </a:ext>
            </a:extLst>
          </p:cNvPr>
          <p:cNvCxnSpPr>
            <a:cxnSpLocks/>
          </p:cNvCxnSpPr>
          <p:nvPr/>
        </p:nvCxnSpPr>
        <p:spPr>
          <a:xfrm flipV="1">
            <a:off x="4739270" y="2571750"/>
            <a:ext cx="0" cy="1063264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05D0AA5-FE5C-4667-BA32-9931091D52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1299" y="1423315"/>
            <a:ext cx="1906562" cy="683632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0BAE324-7026-4C71-98E4-B121A6DC323F}"/>
              </a:ext>
            </a:extLst>
          </p:cNvPr>
          <p:cNvSpPr/>
          <p:nvPr/>
        </p:nvSpPr>
        <p:spPr>
          <a:xfrm>
            <a:off x="6926572" y="4527102"/>
            <a:ext cx="1030099" cy="387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STP</a:t>
            </a:r>
            <a:r>
              <a:rPr kumimoji="1" lang="ja-JP" altLang="en-US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E7C77E8-B1DF-40E4-9CAF-82853E0ED911}"/>
              </a:ext>
            </a:extLst>
          </p:cNvPr>
          <p:cNvSpPr txBox="1"/>
          <p:nvPr/>
        </p:nvSpPr>
        <p:spPr>
          <a:xfrm>
            <a:off x="310167" y="743053"/>
            <a:ext cx="5092387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すみません</a:t>
            </a:r>
            <a:endParaRPr kumimoji="1" lang="en-US" altLang="ja-JP" sz="14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4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結局</a:t>
            </a:r>
            <a:r>
              <a:rPr kumimoji="1" lang="en-US" altLang="ja-JP" sz="14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Lab</a:t>
            </a:r>
            <a:r>
              <a:rPr kumimoji="1" lang="ja-JP" altLang="en-US" sz="14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でつかった</a:t>
            </a:r>
            <a:r>
              <a:rPr kumimoji="1" lang="en-US" altLang="ja-JP" sz="14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Redis</a:t>
            </a:r>
            <a:r>
              <a:rPr kumimoji="1" lang="ja-JP" altLang="en-US" sz="14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そのまま利用・・・</a:t>
            </a:r>
            <a:endParaRPr kumimoji="1" lang="en-US" altLang="ja-JP" sz="14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redis-14787.c82.us-east-1-2.ec2.cloud.redislabs.com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3A28CF1-97BE-463D-B3FE-92C2E916783B}"/>
              </a:ext>
            </a:extLst>
          </p:cNvPr>
          <p:cNvCxnSpPr>
            <a:stCxn id="4" idx="1"/>
            <a:endCxn id="6" idx="3"/>
          </p:cNvCxnSpPr>
          <p:nvPr/>
        </p:nvCxnSpPr>
        <p:spPr>
          <a:xfrm flipH="1">
            <a:off x="1532226" y="4049748"/>
            <a:ext cx="669320" cy="18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48B0EE3-0C32-4249-BA1A-6CAAF79D5260}"/>
              </a:ext>
            </a:extLst>
          </p:cNvPr>
          <p:cNvSpPr/>
          <p:nvPr/>
        </p:nvSpPr>
        <p:spPr>
          <a:xfrm>
            <a:off x="3092643" y="2675136"/>
            <a:ext cx="1087246" cy="387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2"/>
                </a:solidFill>
              </a:rPr>
              <a:t>MQTT</a:t>
            </a:r>
          </a:p>
          <a:p>
            <a:pPr algn="ctr"/>
            <a:r>
              <a:rPr kumimoji="1" lang="en-US" altLang="ja-JP" sz="1200" dirty="0">
                <a:solidFill>
                  <a:schemeClr val="bg2"/>
                </a:solidFill>
              </a:rPr>
              <a:t>Broker</a:t>
            </a:r>
            <a:endParaRPr kumimoji="1" lang="ja-JP" altLang="en-US" sz="1200" dirty="0">
              <a:solidFill>
                <a:schemeClr val="bg2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5AFF4A0-ADB7-4648-BC52-DDB824DDC752}"/>
              </a:ext>
            </a:extLst>
          </p:cNvPr>
          <p:cNvSpPr/>
          <p:nvPr/>
        </p:nvSpPr>
        <p:spPr>
          <a:xfrm>
            <a:off x="2074128" y="4527102"/>
            <a:ext cx="996175" cy="387798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00B050"/>
                </a:solidFill>
              </a:rPr>
              <a:t>Python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9B6721C-C82A-4C79-A075-3B15773E0DC3}"/>
              </a:ext>
            </a:extLst>
          </p:cNvPr>
          <p:cNvSpPr txBox="1"/>
          <p:nvPr/>
        </p:nvSpPr>
        <p:spPr>
          <a:xfrm>
            <a:off x="6836024" y="4196645"/>
            <a:ext cx="224129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手動で性能データ取り込み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2AC90F6-8359-43A9-AEE8-16B73A08CCDA}"/>
              </a:ext>
            </a:extLst>
          </p:cNvPr>
          <p:cNvCxnSpPr>
            <a:cxnSpLocks/>
          </p:cNvCxnSpPr>
          <p:nvPr/>
        </p:nvCxnSpPr>
        <p:spPr>
          <a:xfrm flipV="1">
            <a:off x="7166519" y="2069949"/>
            <a:ext cx="0" cy="479219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3005149-78F0-4CE4-9831-3002CA7BAF5F}"/>
              </a:ext>
            </a:extLst>
          </p:cNvPr>
          <p:cNvGrpSpPr/>
          <p:nvPr/>
        </p:nvGrpSpPr>
        <p:grpSpPr>
          <a:xfrm>
            <a:off x="611505" y="1519295"/>
            <a:ext cx="4625971" cy="533580"/>
            <a:chOff x="611505" y="1519295"/>
            <a:chExt cx="4625971" cy="533580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B4D84DA-0F77-42C8-A899-4D277BC514E2}"/>
                </a:ext>
              </a:extLst>
            </p:cNvPr>
            <p:cNvSpPr txBox="1"/>
            <p:nvPr/>
          </p:nvSpPr>
          <p:spPr>
            <a:xfrm>
              <a:off x="918815" y="1551983"/>
              <a:ext cx="271932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Redis set</a:t>
              </a:r>
              <a:r>
                <a:rPr kumimoji="1"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型</a:t>
              </a:r>
              <a:r>
                <a:rPr kumimoji="1" lang="en-US" altLang="ja-JP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(BOX#)</a:t>
              </a:r>
              <a:r>
                <a:rPr kumimoji="1"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　</a:t>
              </a:r>
              <a:r>
                <a:rPr kumimoji="1" lang="en-US" altLang="ja-JP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KEY:VALUE</a:t>
              </a:r>
              <a:endPara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032928C-5E03-470D-8F07-F91B5B148CCD}"/>
                </a:ext>
              </a:extLst>
            </p:cNvPr>
            <p:cNvSpPr txBox="1"/>
            <p:nvPr/>
          </p:nvSpPr>
          <p:spPr>
            <a:xfrm>
              <a:off x="611505" y="1786085"/>
              <a:ext cx="333394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日付：</a:t>
              </a:r>
              <a:r>
                <a:rPr kumimoji="1" lang="en-US" altLang="ja-JP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SRP</a:t>
              </a:r>
              <a:r>
                <a:rPr kumimoji="1"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プールの利用状況データ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6A10FE82-2BF1-428C-BBE6-FA902517A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6524" y="1519295"/>
              <a:ext cx="1330952" cy="533580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2ECC4C7-6D75-4E04-9205-DFCD1439AD5D}"/>
              </a:ext>
            </a:extLst>
          </p:cNvPr>
          <p:cNvSpPr/>
          <p:nvPr/>
        </p:nvSpPr>
        <p:spPr>
          <a:xfrm>
            <a:off x="7810677" y="1861455"/>
            <a:ext cx="996175" cy="50180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>
                <a:solidFill>
                  <a:srgbClr val="00B050"/>
                </a:solidFill>
              </a:rPr>
              <a:t>vApp</a:t>
            </a:r>
            <a:r>
              <a:rPr kumimoji="1" lang="en-US" altLang="ja-JP" sz="1200" dirty="0">
                <a:solidFill>
                  <a:srgbClr val="00B050"/>
                </a:solidFill>
              </a:rPr>
              <a:t> Manager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32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101" grpId="0" animBg="1"/>
      <p:bldP spid="103" grpId="0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1B2B4-443D-402E-82DA-C8BBA4E7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28600"/>
            <a:ext cx="2456876" cy="387798"/>
          </a:xfrm>
        </p:spPr>
        <p:txBody>
          <a:bodyPr/>
          <a:lstStyle/>
          <a:p>
            <a:r>
              <a:rPr kumimoji="1" lang="ja-JP" altLang="en-US" dirty="0"/>
              <a:t>こんなの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8EF6C593-6381-41EF-9723-033D4B427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92" y="2932095"/>
            <a:ext cx="4730496" cy="19828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CD4D5F-2E41-4EBF-AD34-83C2DCAFEC55}"/>
              </a:ext>
            </a:extLst>
          </p:cNvPr>
          <p:cNvSpPr txBox="1"/>
          <p:nvPr/>
        </p:nvSpPr>
        <p:spPr>
          <a:xfrm>
            <a:off x="1703440" y="292715"/>
            <a:ext cx="73004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800" dirty="0"/>
              <a:t>https://github.com/hemohemo007/wave2-program.git</a:t>
            </a:r>
            <a:endParaRPr kumimoji="1" lang="ja-JP" altLang="en-US" sz="1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7BA86F0-56B9-44BA-8AB2-1195AC4B2A8A}"/>
              </a:ext>
            </a:extLst>
          </p:cNvPr>
          <p:cNvGrpSpPr/>
          <p:nvPr/>
        </p:nvGrpSpPr>
        <p:grpSpPr>
          <a:xfrm>
            <a:off x="3982045" y="107949"/>
            <a:ext cx="4876205" cy="2103456"/>
            <a:chOff x="3982045" y="107949"/>
            <a:chExt cx="4876205" cy="21034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FC2F26-73CD-4603-B03B-CA7D38E37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2045" y="777458"/>
              <a:ext cx="4730496" cy="14339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945645-7E78-444E-8889-7A573CC10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7298" y="107949"/>
              <a:ext cx="1330952" cy="53358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35BC761-FF41-484C-9870-7B7C053240E4}"/>
              </a:ext>
            </a:extLst>
          </p:cNvPr>
          <p:cNvSpPr txBox="1"/>
          <p:nvPr/>
        </p:nvSpPr>
        <p:spPr>
          <a:xfrm>
            <a:off x="5139832" y="4292392"/>
            <a:ext cx="386405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ラズパイ側で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PC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からのデータ送信待ちし、データくればプール使用量を確認し、閾値超えたら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LCD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に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NG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と表示（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BOX#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と日付表示してない</a:t>
            </a:r>
            <a:r>
              <a:rPr kumimoji="1" lang="ja-JP" altLang="en-US" sz="14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。。。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543E87-BF89-4A58-9D89-D0EE885F7472}"/>
              </a:ext>
            </a:extLst>
          </p:cNvPr>
          <p:cNvSpPr txBox="1"/>
          <p:nvPr/>
        </p:nvSpPr>
        <p:spPr>
          <a:xfrm>
            <a:off x="3893554" y="2344774"/>
            <a:ext cx="44724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PC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に事前保存された性能データから、プール使用量を抽出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en-US" altLang="ja-JP" sz="14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symm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コマンド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call)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し、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Cloud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上の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Redis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に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set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型で格納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523F969-2B0C-410A-AB20-B45B88CB9D6C}"/>
              </a:ext>
            </a:extLst>
          </p:cNvPr>
          <p:cNvGrpSpPr/>
          <p:nvPr/>
        </p:nvGrpSpPr>
        <p:grpSpPr>
          <a:xfrm>
            <a:off x="612066" y="877476"/>
            <a:ext cx="3018549" cy="2571519"/>
            <a:chOff x="612066" y="877476"/>
            <a:chExt cx="3018549" cy="2571519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78ED58A2-9BB8-4900-A7D8-004E9186A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9555" y="1243200"/>
              <a:ext cx="2941060" cy="220579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BA1EC9-140A-410E-A56E-03B4D3D9ABD2}"/>
                </a:ext>
              </a:extLst>
            </p:cNvPr>
            <p:cNvSpPr txBox="1"/>
            <p:nvPr/>
          </p:nvSpPr>
          <p:spPr>
            <a:xfrm>
              <a:off x="612066" y="877476"/>
              <a:ext cx="140846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ja-JP" altLang="en-US" sz="1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ラズパイ側の受信</a:t>
              </a:r>
            </a:p>
          </p:txBody>
        </p:sp>
      </p:grp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49F4D0CB-7D8E-4C76-8EE4-C2EE0A33B8C8}"/>
              </a:ext>
            </a:extLst>
          </p:cNvPr>
          <p:cNvCxnSpPr>
            <a:cxnSpLocks/>
            <a:stCxn id="17" idx="3"/>
            <a:endCxn id="6" idx="3"/>
          </p:cNvCxnSpPr>
          <p:nvPr/>
        </p:nvCxnSpPr>
        <p:spPr>
          <a:xfrm flipV="1">
            <a:off x="8042270" y="1494432"/>
            <a:ext cx="670271" cy="2355674"/>
          </a:xfrm>
          <a:prstGeom prst="curvedConnector3">
            <a:avLst>
              <a:gd name="adj1" fmla="val 1341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1018FE-8199-48A4-9E72-7BB95C8133A0}"/>
              </a:ext>
            </a:extLst>
          </p:cNvPr>
          <p:cNvGrpSpPr/>
          <p:nvPr/>
        </p:nvGrpSpPr>
        <p:grpSpPr>
          <a:xfrm>
            <a:off x="5834215" y="3125614"/>
            <a:ext cx="2208055" cy="888804"/>
            <a:chOff x="5834215" y="3125614"/>
            <a:chExt cx="2208055" cy="88880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3D79C9E-1D69-4CE3-9A4B-04856BE1BDCF}"/>
                </a:ext>
              </a:extLst>
            </p:cNvPr>
            <p:cNvGrpSpPr/>
            <p:nvPr/>
          </p:nvGrpSpPr>
          <p:grpSpPr>
            <a:xfrm>
              <a:off x="5961540" y="3125614"/>
              <a:ext cx="2064774" cy="888804"/>
              <a:chOff x="5917790" y="3138171"/>
              <a:chExt cx="2064774" cy="888804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949C08-003E-4558-AFCD-E883438FF54B}"/>
                  </a:ext>
                </a:extLst>
              </p:cNvPr>
              <p:cNvSpPr txBox="1"/>
              <p:nvPr/>
            </p:nvSpPr>
            <p:spPr>
              <a:xfrm>
                <a:off x="5917790" y="3138171"/>
                <a:ext cx="206477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kumimoji="1" lang="en-US" altLang="ja-JP" sz="1200" dirty="0" err="1">
                    <a:latin typeface="Meiryo UI" panose="020B0604030504040204" pitchFamily="50" charset="-128"/>
                    <a:ea typeface="Meiryo UI" panose="020B0604030504040204" pitchFamily="50" charset="-128"/>
                  </a:rPr>
                  <a:t>symcfg</a:t>
                </a:r>
                <a:r>
                  <a:rPr kumimoji="1" lang="en-US" altLang="ja-JP" sz="1200" dirty="0">
                    <a:latin typeface="Meiryo UI" panose="020B0604030504040204" pitchFamily="50" charset="-128"/>
                    <a:ea typeface="Meiryo UI" panose="020B0604030504040204" pitchFamily="50" charset="-128"/>
                  </a:rPr>
                  <a:t> </a:t>
                </a:r>
                <a:r>
                  <a:rPr kumimoji="1" lang="ja-JP" altLang="en-US" sz="1200" dirty="0">
                    <a:latin typeface="Meiryo UI" panose="020B0604030504040204" pitchFamily="50" charset="-128"/>
                    <a:ea typeface="Meiryo UI" panose="020B0604030504040204" pitchFamily="50" charset="-128"/>
                  </a:rPr>
                  <a:t>コマンド</a:t>
                </a:r>
              </a:p>
            </p:txBody>
          </p:sp>
          <p:sp>
            <p:nvSpPr>
              <p:cNvPr id="12" name="Cylinder 11">
                <a:extLst>
                  <a:ext uri="{FF2B5EF4-FFF2-40B4-BE49-F238E27FC236}">
                    <a16:creationId xmlns:a16="http://schemas.microsoft.com/office/drawing/2014/main" id="{5A39E11D-1E02-4ED8-B6DA-3059575149A5}"/>
                  </a:ext>
                </a:extLst>
              </p:cNvPr>
              <p:cNvSpPr/>
              <p:nvPr/>
            </p:nvSpPr>
            <p:spPr>
              <a:xfrm>
                <a:off x="5917790" y="3596088"/>
                <a:ext cx="803787" cy="430887"/>
              </a:xfrm>
              <a:prstGeom prst="can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6" name="Cylinder 15">
                <a:extLst>
                  <a:ext uri="{FF2B5EF4-FFF2-40B4-BE49-F238E27FC236}">
                    <a16:creationId xmlns:a16="http://schemas.microsoft.com/office/drawing/2014/main" id="{2E85BAA0-EAA2-4983-88B5-2FF21EC63F51}"/>
                  </a:ext>
                </a:extLst>
              </p:cNvPr>
              <p:cNvSpPr/>
              <p:nvPr/>
            </p:nvSpPr>
            <p:spPr>
              <a:xfrm>
                <a:off x="7125404" y="3596088"/>
                <a:ext cx="803787" cy="430887"/>
              </a:xfrm>
              <a:prstGeom prst="can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 dirty="0">
                  <a:solidFill>
                    <a:schemeClr val="bg2"/>
                  </a:solidFill>
                </a:endParaRPr>
              </a:p>
            </p:txBody>
          </p:sp>
          <p:cxnSp>
            <p:nvCxnSpPr>
              <p:cNvPr id="15" name="Connector: Curved 14">
                <a:extLst>
                  <a:ext uri="{FF2B5EF4-FFF2-40B4-BE49-F238E27FC236}">
                    <a16:creationId xmlns:a16="http://schemas.microsoft.com/office/drawing/2014/main" id="{70BA777A-1B0D-4A67-AFE1-9C34526F50B5}"/>
                  </a:ext>
                </a:extLst>
              </p:cNvPr>
              <p:cNvCxnSpPr>
                <a:stCxn id="12" idx="1"/>
                <a:endCxn id="16" idx="1"/>
              </p:cNvCxnSpPr>
              <p:nvPr/>
            </p:nvCxnSpPr>
            <p:spPr>
              <a:xfrm rot="5400000" flipH="1" flipV="1">
                <a:off x="6923491" y="2992281"/>
                <a:ext cx="12700" cy="1207614"/>
              </a:xfrm>
              <a:prstGeom prst="curvedConnector3">
                <a:avLst>
                  <a:gd name="adj1" fmla="val 180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592BC8-3ACD-44F0-92FF-189458C29BA8}"/>
                </a:ext>
              </a:extLst>
            </p:cNvPr>
            <p:cNvSpPr txBox="1"/>
            <p:nvPr/>
          </p:nvSpPr>
          <p:spPr>
            <a:xfrm>
              <a:off x="5834215" y="3757773"/>
              <a:ext cx="97585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PMAX</a:t>
              </a:r>
              <a:r>
                <a:rPr kumimoji="1" lang="ja-JP" altLang="en-US" sz="12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ログ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EEDBA1-612D-4135-B0C9-4B4637245893}"/>
                </a:ext>
              </a:extLst>
            </p:cNvPr>
            <p:cNvSpPr txBox="1"/>
            <p:nvPr/>
          </p:nvSpPr>
          <p:spPr>
            <a:xfrm>
              <a:off x="7066418" y="3757773"/>
              <a:ext cx="97585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POOL</a:t>
              </a:r>
              <a:r>
                <a:rPr kumimoji="1" lang="ja-JP" altLang="en-US" sz="12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情報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154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1B2B4-443D-402E-82DA-C8BBA4E7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7" y="329499"/>
            <a:ext cx="8482166" cy="387798"/>
          </a:xfrm>
        </p:spPr>
        <p:txBody>
          <a:bodyPr/>
          <a:lstStyle/>
          <a:p>
            <a:pPr algn="ctr"/>
            <a:r>
              <a:rPr kumimoji="1" lang="en-US" altLang="ja-JP" dirty="0" err="1"/>
              <a:t>CloudIQ</a:t>
            </a:r>
            <a:r>
              <a:rPr kumimoji="1" lang="en-US" altLang="ja-JP" dirty="0"/>
              <a:t> &amp; </a:t>
            </a:r>
            <a:r>
              <a:rPr kumimoji="1" lang="en-US" altLang="ja-JP" dirty="0" err="1"/>
              <a:t>Unisphere</a:t>
            </a:r>
            <a:r>
              <a:rPr kumimoji="1" lang="en-US" altLang="ja-JP" dirty="0"/>
              <a:t> for </a:t>
            </a:r>
            <a:r>
              <a:rPr kumimoji="1" lang="en-US" altLang="ja-JP" dirty="0" err="1"/>
              <a:t>PowerMax</a:t>
            </a:r>
            <a:r>
              <a:rPr kumimoji="1" lang="en-US" altLang="ja-JP" dirty="0"/>
              <a:t> </a:t>
            </a:r>
            <a:r>
              <a:rPr kumimoji="1" lang="ja-JP" altLang="en-US" dirty="0"/>
              <a:t>があれば簡単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1FBD93-371D-4B32-8B40-BE4A2D31E162}"/>
              </a:ext>
            </a:extLst>
          </p:cNvPr>
          <p:cNvGrpSpPr/>
          <p:nvPr/>
        </p:nvGrpSpPr>
        <p:grpSpPr>
          <a:xfrm>
            <a:off x="265471" y="1207663"/>
            <a:ext cx="5017970" cy="2728174"/>
            <a:chOff x="265471" y="1207663"/>
            <a:chExt cx="5017970" cy="27281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C8CD05-75D7-4326-84D5-6874AB4EA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471" y="1548150"/>
              <a:ext cx="5017970" cy="237189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9B50A6-BA24-4B8F-87E0-C5D09A165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917" y="1207663"/>
              <a:ext cx="4952524" cy="34048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F854FF-659B-4CF7-88AF-11C6281BAED9}"/>
                </a:ext>
              </a:extLst>
            </p:cNvPr>
            <p:cNvSpPr/>
            <p:nvPr/>
          </p:nvSpPr>
          <p:spPr>
            <a:xfrm>
              <a:off x="330917" y="1207663"/>
              <a:ext cx="4952524" cy="2728174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bg2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9AE2A44-51CB-4B83-BCFA-44E5CABE8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610" y="2174525"/>
            <a:ext cx="5082054" cy="264492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6017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1B2B4-443D-402E-82DA-C8BBA4E7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17" y="329499"/>
            <a:ext cx="8482166" cy="387798"/>
          </a:xfrm>
        </p:spPr>
        <p:txBody>
          <a:bodyPr/>
          <a:lstStyle/>
          <a:p>
            <a:r>
              <a:rPr kumimoji="1" lang="ja-JP" altLang="en-US" dirty="0"/>
              <a:t>最後に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3EF096-291C-4168-8518-9EDC4E7C05B6}"/>
              </a:ext>
            </a:extLst>
          </p:cNvPr>
          <p:cNvSpPr txBox="1"/>
          <p:nvPr/>
        </p:nvSpPr>
        <p:spPr>
          <a:xfrm>
            <a:off x="612057" y="1435539"/>
            <a:ext cx="8201025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トレーニング中に分かったと思ってたことが全然わかってなかった</a:t>
            </a:r>
            <a:endParaRPr kumimoji="1"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Piper</a:t>
            </a:r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に参加してなかったら、いろんなことを知らずに終わってた</a:t>
            </a:r>
            <a:endParaRPr kumimoji="1"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Wave3</a:t>
            </a:r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の講師大丈夫かな</a:t>
            </a:r>
            <a:r>
              <a:rPr kumimoji="1" lang="ja-JP" altLang="en-US" sz="28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。。。</a:t>
            </a:r>
            <a:endParaRPr kumimoji="1" lang="ja-JP" altLang="en-US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840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34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ll Tech 2019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T_template_2020.potm" id="{5AD44F18-3FC4-4130-B40D-74790D97E792}" vid="{FB005101-4223-4F4A-BE92-D9989D723F70}"/>
    </a:ext>
  </a:extLst>
</a:theme>
</file>

<file path=ppt/theme/theme2.xml><?xml version="1.0" encoding="utf-8"?>
<a:theme xmlns:a="http://schemas.openxmlformats.org/drawingml/2006/main" name="Office Them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DT_template_2020</Template>
  <TotalTime>252</TotalTime>
  <Words>339</Words>
  <Application>Microsoft Office PowerPoint</Application>
  <PresentationFormat>On-screen Show (16:9)</PresentationFormat>
  <Paragraphs>73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Meiryo UI</vt:lpstr>
      <vt:lpstr>Arial</vt:lpstr>
      <vt:lpstr>Calibri</vt:lpstr>
      <vt:lpstr>Wingdings</vt:lpstr>
      <vt:lpstr>Dell Tech 2019</vt:lpstr>
      <vt:lpstr>Piper wave2 personal project  EMC Japan K.K. MDC Hiroyuki.Tanaka@dell.com</vt:lpstr>
      <vt:lpstr>Personal Project コンセプト</vt:lpstr>
      <vt:lpstr>Personal Project 構想 </vt:lpstr>
      <vt:lpstr>構成図（いろんなこと挫折・・・）</vt:lpstr>
      <vt:lpstr>で、動かせた構成図</vt:lpstr>
      <vt:lpstr>こんなの</vt:lpstr>
      <vt:lpstr>CloudIQ &amp; Unisphere for PowerMax があれば簡単</vt:lpstr>
      <vt:lpstr>最後に</vt:lpstr>
      <vt:lpstr>PowerPoint Presentation</vt:lpstr>
    </vt:vector>
  </TitlesOfParts>
  <Company>Dell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Piper Wave2</dc:title>
  <dc:creator>Tanaka, Hiroyuki (SSE PS West)</dc:creator>
  <cp:lastModifiedBy>Tanaka, Hiroyuki (SSE PS West)</cp:lastModifiedBy>
  <cp:revision>42</cp:revision>
  <cp:lastPrinted>2018-09-10T14:53:10Z</cp:lastPrinted>
  <dcterms:created xsi:type="dcterms:W3CDTF">2020-01-29T08:34:54Z</dcterms:created>
  <dcterms:modified xsi:type="dcterms:W3CDTF">2020-01-30T08:20:35Z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cb76b2-10b8-4fe1-93d4-2202842406cd_Enabled">
    <vt:lpwstr>True</vt:lpwstr>
  </property>
  <property fmtid="{D5CDD505-2E9C-101B-9397-08002B2CF9AE}" pid="3" name="MSIP_Label_17cb76b2-10b8-4fe1-93d4-2202842406cd_SiteId">
    <vt:lpwstr>945c199a-83a2-4e80-9f8c-5a91be5752dd</vt:lpwstr>
  </property>
  <property fmtid="{D5CDD505-2E9C-101B-9397-08002B2CF9AE}" pid="4" name="MSIP_Label_17cb76b2-10b8-4fe1-93d4-2202842406cd_Owner">
    <vt:lpwstr>hiroyuki.tanaka@emc.com</vt:lpwstr>
  </property>
  <property fmtid="{D5CDD505-2E9C-101B-9397-08002B2CF9AE}" pid="5" name="MSIP_Label_17cb76b2-10b8-4fe1-93d4-2202842406cd_SetDate">
    <vt:lpwstr>2019-11-07T06:26:07.9469529Z</vt:lpwstr>
  </property>
  <property fmtid="{D5CDD505-2E9C-101B-9397-08002B2CF9AE}" pid="6" name="MSIP_Label_17cb76b2-10b8-4fe1-93d4-2202842406cd_Name">
    <vt:lpwstr>External Public</vt:lpwstr>
  </property>
  <property fmtid="{D5CDD505-2E9C-101B-9397-08002B2CF9AE}" pid="7" name="MSIP_Label_17cb76b2-10b8-4fe1-93d4-2202842406cd_Application">
    <vt:lpwstr>Microsoft Azure Information Protection</vt:lpwstr>
  </property>
  <property fmtid="{D5CDD505-2E9C-101B-9397-08002B2CF9AE}" pid="8" name="MSIP_Label_17cb76b2-10b8-4fe1-93d4-2202842406cd_Extended_MSFT_Method">
    <vt:lpwstr>Manual</vt:lpwstr>
  </property>
  <property fmtid="{D5CDD505-2E9C-101B-9397-08002B2CF9AE}" pid="9" name="aiplabel">
    <vt:lpwstr>External Public</vt:lpwstr>
  </property>
</Properties>
</file>